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66" r:id="rId2"/>
    <p:sldId id="256" r:id="rId3"/>
    <p:sldId id="257" r:id="rId4"/>
    <p:sldId id="258" r:id="rId5"/>
    <p:sldId id="259" r:id="rId6"/>
    <p:sldId id="260" r:id="rId7"/>
    <p:sldId id="261" r:id="rId8"/>
    <p:sldId id="262" r:id="rId9"/>
    <p:sldId id="263" r:id="rId10"/>
    <p:sldId id="264"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9" d="100"/>
          <a:sy n="69" d="100"/>
        </p:scale>
        <p:origin x="5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FB72C-D9E8-4275-82B8-5AE9832A4991}" type="datetimeFigureOut">
              <a:rPr lang="en-US" smtClean="0"/>
              <a:t>9/18/2020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83DD1-99E4-4EAA-9B1E-8C82FE104CDC}" type="slidenum">
              <a:rPr lang="en-US" smtClean="0"/>
              <a:t>‹#›</a:t>
            </a:fld>
            <a:endParaRPr lang="en-US"/>
          </a:p>
        </p:txBody>
      </p:sp>
    </p:spTree>
    <p:extLst>
      <p:ext uri="{BB962C8B-B14F-4D97-AF65-F5344CB8AC3E}">
        <p14:creationId xmlns:p14="http://schemas.microsoft.com/office/powerpoint/2010/main" val="1976209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t>Maintaining a healthy promotional plan will help individuals and communities to reduce the risk of getting chronic diseases and other health complications. That is prevention is the most effective way of promoting population health.</a:t>
            </a:r>
          </a:p>
        </p:txBody>
      </p:sp>
      <p:sp>
        <p:nvSpPr>
          <p:cNvPr id="4" name="Slide Number Placeholder 3"/>
          <p:cNvSpPr>
            <a:spLocks noGrp="1"/>
          </p:cNvSpPr>
          <p:nvPr>
            <p:ph type="sldNum" sz="quarter" idx="5"/>
          </p:nvPr>
        </p:nvSpPr>
        <p:spPr/>
        <p:txBody>
          <a:bodyPr/>
          <a:lstStyle/>
          <a:p>
            <a:fld id="{80483DD1-99E4-4EAA-9B1E-8C82FE104CDC}" type="slidenum">
              <a:rPr lang="en-US" smtClean="0"/>
              <a:t>3</a:t>
            </a:fld>
            <a:endParaRPr lang="en-US"/>
          </a:p>
        </p:txBody>
      </p:sp>
    </p:spTree>
    <p:extLst>
      <p:ext uri="{BB962C8B-B14F-4D97-AF65-F5344CB8AC3E}">
        <p14:creationId xmlns:p14="http://schemas.microsoft.com/office/powerpoint/2010/main" val="2009664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t>The organization should plan on engaging stakeholders, clients in a meaningful way in order to establish a proper decision making strategies.</a:t>
            </a:r>
          </a:p>
        </p:txBody>
      </p:sp>
      <p:sp>
        <p:nvSpPr>
          <p:cNvPr id="4" name="Slide Number Placeholder 3"/>
          <p:cNvSpPr>
            <a:spLocks noGrp="1"/>
          </p:cNvSpPr>
          <p:nvPr>
            <p:ph type="sldNum" sz="quarter" idx="5"/>
          </p:nvPr>
        </p:nvSpPr>
        <p:spPr/>
        <p:txBody>
          <a:bodyPr/>
          <a:lstStyle/>
          <a:p>
            <a:fld id="{80483DD1-99E4-4EAA-9B1E-8C82FE104CDC}" type="slidenum">
              <a:rPr lang="en-US" smtClean="0"/>
              <a:t>4</a:t>
            </a:fld>
            <a:endParaRPr lang="en-US"/>
          </a:p>
        </p:txBody>
      </p:sp>
    </p:spTree>
    <p:extLst>
      <p:ext uri="{BB962C8B-B14F-4D97-AF65-F5344CB8AC3E}">
        <p14:creationId xmlns:p14="http://schemas.microsoft.com/office/powerpoint/2010/main" val="2418293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t>Situational assessment will help Villa community to form a basic comprehension of the external environment in which the pan is supposed to be delivered to. It provides a references point for planning the priorities. </a:t>
            </a:r>
          </a:p>
        </p:txBody>
      </p:sp>
      <p:sp>
        <p:nvSpPr>
          <p:cNvPr id="4" name="Slide Number Placeholder 3"/>
          <p:cNvSpPr>
            <a:spLocks noGrp="1"/>
          </p:cNvSpPr>
          <p:nvPr>
            <p:ph type="sldNum" sz="quarter" idx="5"/>
          </p:nvPr>
        </p:nvSpPr>
        <p:spPr/>
        <p:txBody>
          <a:bodyPr/>
          <a:lstStyle/>
          <a:p>
            <a:fld id="{80483DD1-99E4-4EAA-9B1E-8C82FE104CDC}" type="slidenum">
              <a:rPr lang="en-US" smtClean="0"/>
              <a:t>5</a:t>
            </a:fld>
            <a:endParaRPr lang="en-US"/>
          </a:p>
        </p:txBody>
      </p:sp>
    </p:spTree>
    <p:extLst>
      <p:ext uri="{BB962C8B-B14F-4D97-AF65-F5344CB8AC3E}">
        <p14:creationId xmlns:p14="http://schemas.microsoft.com/office/powerpoint/2010/main" val="1230722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t>Moreover, if Villa health can develop an effective session, it will enable their employees to gain a new perspective concerning the community and help them develop better data collection strategies.</a:t>
            </a:r>
          </a:p>
        </p:txBody>
      </p:sp>
      <p:sp>
        <p:nvSpPr>
          <p:cNvPr id="4" name="Slide Number Placeholder 3"/>
          <p:cNvSpPr>
            <a:spLocks noGrp="1"/>
          </p:cNvSpPr>
          <p:nvPr>
            <p:ph type="sldNum" sz="quarter" idx="5"/>
          </p:nvPr>
        </p:nvSpPr>
        <p:spPr/>
        <p:txBody>
          <a:bodyPr/>
          <a:lstStyle/>
          <a:p>
            <a:fld id="{80483DD1-99E4-4EAA-9B1E-8C82FE104CDC}" type="slidenum">
              <a:rPr lang="en-US" smtClean="0"/>
              <a:t>6</a:t>
            </a:fld>
            <a:endParaRPr lang="en-US"/>
          </a:p>
        </p:txBody>
      </p:sp>
    </p:spTree>
    <p:extLst>
      <p:ext uri="{BB962C8B-B14F-4D97-AF65-F5344CB8AC3E}">
        <p14:creationId xmlns:p14="http://schemas.microsoft.com/office/powerpoint/2010/main" val="1862656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The healthy people 2020 objectives involve attaining highest quality of life, equality is health access, and creating a good health for all people through the implementation of good social and physical environments.</a:t>
            </a:r>
          </a:p>
          <a:p>
            <a:endParaRPr lang="en-US" dirty="0"/>
          </a:p>
        </p:txBody>
      </p:sp>
      <p:sp>
        <p:nvSpPr>
          <p:cNvPr id="4" name="Slide Number Placeholder 3"/>
          <p:cNvSpPr>
            <a:spLocks noGrp="1"/>
          </p:cNvSpPr>
          <p:nvPr>
            <p:ph type="sldNum" sz="quarter" idx="5"/>
          </p:nvPr>
        </p:nvSpPr>
        <p:spPr/>
        <p:txBody>
          <a:bodyPr/>
          <a:lstStyle/>
          <a:p>
            <a:fld id="{80483DD1-99E4-4EAA-9B1E-8C82FE104CDC}" type="slidenum">
              <a:rPr lang="en-US" smtClean="0"/>
              <a:t>7</a:t>
            </a:fld>
            <a:endParaRPr lang="en-US"/>
          </a:p>
        </p:txBody>
      </p:sp>
    </p:spTree>
    <p:extLst>
      <p:ext uri="{BB962C8B-B14F-4D97-AF65-F5344CB8AC3E}">
        <p14:creationId xmlns:p14="http://schemas.microsoft.com/office/powerpoint/2010/main" val="4120717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Indicators are appropriate in businesses and organizations because they help ensure that the objectives of an organization are focused on. Moreover, they help organization in evaluation of their success towards reaching their visions.</a:t>
            </a:r>
          </a:p>
        </p:txBody>
      </p:sp>
      <p:sp>
        <p:nvSpPr>
          <p:cNvPr id="4" name="Slide Number Placeholder 3"/>
          <p:cNvSpPr>
            <a:spLocks noGrp="1"/>
          </p:cNvSpPr>
          <p:nvPr>
            <p:ph type="sldNum" sz="quarter" idx="5"/>
          </p:nvPr>
        </p:nvSpPr>
        <p:spPr/>
        <p:txBody>
          <a:bodyPr/>
          <a:lstStyle/>
          <a:p>
            <a:fld id="{80483DD1-99E4-4EAA-9B1E-8C82FE104CDC}" type="slidenum">
              <a:rPr lang="en-US" smtClean="0"/>
              <a:t>8</a:t>
            </a:fld>
            <a:endParaRPr lang="en-US"/>
          </a:p>
        </p:txBody>
      </p:sp>
    </p:spTree>
    <p:extLst>
      <p:ext uri="{BB962C8B-B14F-4D97-AF65-F5344CB8AC3E}">
        <p14:creationId xmlns:p14="http://schemas.microsoft.com/office/powerpoint/2010/main" val="634969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Ø"/>
            </a:pPr>
            <a:r>
              <a:rPr lang="en-US" dirty="0"/>
              <a:t>Reviewing the plan helps a project team look into the strength and weaknesses of a project to determine the changes that an organization needs to make  in order to accomplish their goals.</a:t>
            </a:r>
          </a:p>
        </p:txBody>
      </p:sp>
      <p:sp>
        <p:nvSpPr>
          <p:cNvPr id="4" name="Slide Number Placeholder 3"/>
          <p:cNvSpPr>
            <a:spLocks noGrp="1"/>
          </p:cNvSpPr>
          <p:nvPr>
            <p:ph type="sldNum" sz="quarter" idx="5"/>
          </p:nvPr>
        </p:nvSpPr>
        <p:spPr/>
        <p:txBody>
          <a:bodyPr/>
          <a:lstStyle/>
          <a:p>
            <a:fld id="{80483DD1-99E4-4EAA-9B1E-8C82FE104CDC}" type="slidenum">
              <a:rPr lang="en-US" smtClean="0"/>
              <a:t>9</a:t>
            </a:fld>
            <a:endParaRPr lang="en-US"/>
          </a:p>
        </p:txBody>
      </p:sp>
    </p:spTree>
    <p:extLst>
      <p:ext uri="{BB962C8B-B14F-4D97-AF65-F5344CB8AC3E}">
        <p14:creationId xmlns:p14="http://schemas.microsoft.com/office/powerpoint/2010/main" val="3798200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B62A73-A1E8-4E28-AF82-068D9F85154A}" type="datetimeFigureOut">
              <a:rPr lang="en-US" smtClean="0"/>
              <a:t>9/18/2020</a:t>
            </a:fld>
            <a:endParaRPr lang="en-US"/>
          </a:p>
        </p:txBody>
      </p:sp>
      <p:sp>
        <p:nvSpPr>
          <p:cNvPr id="5" name="Footer Placeholder 4"/>
          <p:cNvSpPr>
            <a:spLocks noGrp="1"/>
          </p:cNvSpPr>
          <p:nvPr>
            <p:ph type="ftr" sz="quarter" idx="11"/>
          </p:nvPr>
        </p:nvSpPr>
        <p:spPr>
          <a:xfrm>
            <a:off x="1451579" y="329307"/>
            <a:ext cx="5626774" cy="309201"/>
          </a:xfrm>
        </p:spPr>
        <p:txBody>
          <a:bodyPr/>
          <a:lstStyle/>
          <a:p>
            <a:endParaRPr lang="en-US"/>
          </a:p>
        </p:txBody>
      </p:sp>
      <p:sp>
        <p:nvSpPr>
          <p:cNvPr id="6" name="Slide Number Placeholder 5"/>
          <p:cNvSpPr>
            <a:spLocks noGrp="1"/>
          </p:cNvSpPr>
          <p:nvPr>
            <p:ph type="sldNum" sz="quarter" idx="12"/>
          </p:nvPr>
        </p:nvSpPr>
        <p:spPr>
          <a:xfrm>
            <a:off x="476834" y="798973"/>
            <a:ext cx="811019" cy="503578"/>
          </a:xfrm>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3690592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B62A73-A1E8-4E28-AF82-068D9F85154A}"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2792618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B62A73-A1E8-4E28-AF82-068D9F85154A}"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2247270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B62A73-A1E8-4E28-AF82-068D9F85154A}" type="datetimeFigureOut">
              <a:rPr lang="en-US" smtClean="0"/>
              <a:t>9/18/2020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2474014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B62A73-A1E8-4E28-AF82-068D9F85154A}" type="datetimeFigureOut">
              <a:rPr lang="en-US" smtClean="0"/>
              <a:t>9/18/2020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4108309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B62A73-A1E8-4E28-AF82-068D9F85154A}" type="datetimeFigureOut">
              <a:rPr lang="en-US" smtClean="0"/>
              <a:t>9/18/2020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3398067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B62A73-A1E8-4E28-AF82-068D9F85154A}" type="datetimeFigureOut">
              <a:rPr lang="en-US" smtClean="0"/>
              <a:t>9/18/2020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2604101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B62A73-A1E8-4E28-AF82-068D9F85154A}" type="datetimeFigureOut">
              <a:rPr lang="en-US" smtClean="0"/>
              <a:t>9/18/2020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49674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a:t>Click icon to add picture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5B62A73-A1E8-4E28-AF82-068D9F85154A}" type="datetimeFigureOut">
              <a:rPr lang="en-US" smtClean="0"/>
              <a:t>9/18/2020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1707826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B62A73-A1E8-4E28-AF82-068D9F85154A}"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962363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B62A73-A1E8-4E28-AF82-068D9F85154A}" type="datetimeFigureOut">
              <a:rPr lang="en-US" smtClean="0"/>
              <a:t>9/18/2020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6FC94-EE95-437F-A19A-9A411DA8B3B1}" type="slidenum">
              <a:rPr lang="en-US" smtClean="0"/>
              <a:t>‹#›</a:t>
            </a:fld>
            <a:endParaRPr lang="en-US"/>
          </a:p>
        </p:txBody>
      </p:sp>
    </p:spTree>
    <p:extLst>
      <p:ext uri="{BB962C8B-B14F-4D97-AF65-F5344CB8AC3E}">
        <p14:creationId xmlns:p14="http://schemas.microsoft.com/office/powerpoint/2010/main" val="967628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5B62A73-A1E8-4E28-AF82-068D9F85154A}" type="datetimeFigureOut">
              <a:rPr lang="en-US" smtClean="0"/>
              <a:t>9/18/2020</a:t>
            </a:fld>
            <a:endParaRPr lang="en-US"/>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456FC94-EE95-437F-A19A-9A411DA8B3B1}" type="slidenum">
              <a:rPr lang="en-US" smtClean="0"/>
              <a:t>‹#›</a:t>
            </a:fld>
            <a:endParaRPr lang="en-US"/>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229027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56AF2E2-477E-4DA3-B033-2B6447A128C9}"/>
              </a:ext>
            </a:extLst>
          </p:cNvPr>
          <p:cNvSpPr txBox="1"/>
          <p:nvPr/>
        </p:nvSpPr>
        <p:spPr>
          <a:xfrm>
            <a:off x="3103417" y="429491"/>
            <a:ext cx="5514109" cy="2308324"/>
          </a:xfrm>
          <a:prstGeom prst="rect">
            <a:avLst/>
          </a:prstGeom>
          <a:noFill/>
        </p:spPr>
        <p:txBody>
          <a:bodyPr wrap="square">
            <a:spAutoFit/>
          </a:bodyPr>
          <a:lstStyle/>
          <a:p>
            <a:pPr algn="ctr"/>
            <a:r>
              <a:rPr lang="en-US" sz="4800" dirty="0">
                <a:highlight>
                  <a:srgbClr val="FFFF00"/>
                </a:highlight>
              </a:rPr>
              <a:t>HEALTH PROMOTIONAL PLAN</a:t>
            </a:r>
          </a:p>
        </p:txBody>
      </p:sp>
    </p:spTree>
    <p:extLst>
      <p:ext uri="{BB962C8B-B14F-4D97-AF65-F5344CB8AC3E}">
        <p14:creationId xmlns:p14="http://schemas.microsoft.com/office/powerpoint/2010/main" val="1710434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2C289-7F96-4DC7-B646-4E93749285F8}"/>
              </a:ext>
            </a:extLst>
          </p:cNvPr>
          <p:cNvSpPr>
            <a:spLocks noGrp="1"/>
          </p:cNvSpPr>
          <p:nvPr>
            <p:ph type="ctrTitle"/>
          </p:nvPr>
        </p:nvSpPr>
        <p:spPr>
          <a:xfrm>
            <a:off x="1524000" y="1122363"/>
            <a:ext cx="9144000" cy="1273107"/>
          </a:xfrm>
        </p:spPr>
        <p:txBody>
          <a:bodyPr>
            <a:normAutofit/>
          </a:bodyPr>
          <a:lstStyle/>
          <a:p>
            <a:endParaRPr lang="en-US" sz="4800" b="1"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FBDE5BFD-7156-4A3D-AE83-4CD00ABD8AEA}"/>
              </a:ext>
            </a:extLst>
          </p:cNvPr>
          <p:cNvSpPr>
            <a:spLocks noGrp="1"/>
          </p:cNvSpPr>
          <p:nvPr>
            <p:ph type="subTitle" idx="1"/>
          </p:nvPr>
        </p:nvSpPr>
        <p:spPr>
          <a:xfrm>
            <a:off x="1524000" y="2395470"/>
            <a:ext cx="9144000" cy="2862330"/>
          </a:xfrm>
        </p:spPr>
        <p:txBody>
          <a:bodyPr>
            <a:normAutofit fontScale="92500" lnSpcReduction="20000"/>
          </a:bodyPr>
          <a:lstStyle/>
          <a:p>
            <a:r>
              <a:rPr lang="en-US" sz="3200" b="1" dirty="0">
                <a:latin typeface="Times New Roman" panose="02020603050405020304" pitchFamily="18" charset="0"/>
                <a:cs typeface="Times New Roman" panose="02020603050405020304" pitchFamily="18" charset="0"/>
              </a:rPr>
              <a:t>CONDUCTING EFFECTIVE EDUCATIONAL SESSION</a:t>
            </a:r>
          </a:p>
          <a:p>
            <a:r>
              <a:rPr lang="en-US" sz="3200" b="1" dirty="0">
                <a:latin typeface="Times New Roman" panose="02020603050405020304" pitchFamily="18" charset="0"/>
                <a:cs typeface="Times New Roman" panose="02020603050405020304" pitchFamily="18" charset="0"/>
              </a:rPr>
              <a:t>STUDENT NAME</a:t>
            </a:r>
          </a:p>
          <a:p>
            <a:r>
              <a:rPr lang="en-US" sz="3200" b="1" dirty="0">
                <a:latin typeface="Times New Roman" panose="02020603050405020304" pitchFamily="18" charset="0"/>
                <a:cs typeface="Times New Roman" panose="02020603050405020304" pitchFamily="18" charset="0"/>
              </a:rPr>
              <a:t>INSTITUTION AFFILIATIONS</a:t>
            </a:r>
          </a:p>
          <a:p>
            <a:r>
              <a:rPr lang="en-US" sz="3200" b="1"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3247252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8939A-F7C1-462F-91D3-27444C8AC86E}"/>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B6CA853F-7255-4DEB-9F0C-01FAE4EE5B98}"/>
              </a:ext>
            </a:extLst>
          </p:cNvPr>
          <p:cNvSpPr>
            <a:spLocks noGrp="1"/>
          </p:cNvSpPr>
          <p:nvPr>
            <p:ph idx="1"/>
          </p:nvPr>
        </p:nvSpPr>
        <p:spPr>
          <a:xfrm>
            <a:off x="838200" y="1825625"/>
            <a:ext cx="10515600" cy="4667250"/>
          </a:xfrm>
        </p:spPr>
        <p:txBody>
          <a:bodyPr>
            <a:normAutofit/>
          </a:bodyPr>
          <a:lstStyle/>
          <a:p>
            <a:pPr algn="ctr"/>
            <a:r>
              <a:rPr lang="en-US" dirty="0">
                <a:latin typeface="Times New Roman" panose="02020603050405020304" pitchFamily="18" charset="0"/>
                <a:cs typeface="Times New Roman" panose="02020603050405020304" pitchFamily="18" charset="0"/>
              </a:rPr>
              <a:t>A health promotional plan refers to program used by medical institutions whose aim is to engage and empower patients and communities to engage healthy behaviors (Backman et al, 2015).</a:t>
            </a:r>
          </a:p>
          <a:p>
            <a:pPr algn="ctr"/>
            <a:r>
              <a:rPr lang="en-US" dirty="0">
                <a:latin typeface="Times New Roman" panose="02020603050405020304" pitchFamily="18" charset="0"/>
                <a:cs typeface="Times New Roman" panose="02020603050405020304" pitchFamily="18" charset="0"/>
              </a:rPr>
              <a:t>Villa health promotional plan involved the following steps: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Management of planning process.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Situation assessment conducting.</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Identification of goals and outcomes.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Identification of strategies, activities and resources.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Develop appropriate indicators.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Reviewing the program plan.</a:t>
            </a:r>
          </a:p>
        </p:txBody>
      </p:sp>
    </p:spTree>
    <p:extLst>
      <p:ext uri="{BB962C8B-B14F-4D97-AF65-F5344CB8AC3E}">
        <p14:creationId xmlns:p14="http://schemas.microsoft.com/office/powerpoint/2010/main" val="1451970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7817-27A1-4278-BAFD-023E7EB95A61}"/>
              </a:ext>
            </a:extLst>
          </p:cNvPr>
          <p:cNvSpPr>
            <a:spLocks noGrp="1"/>
          </p:cNvSpPr>
          <p:nvPr>
            <p:ph type="title"/>
          </p:nvPr>
        </p:nvSpPr>
        <p:spPr>
          <a:xfrm>
            <a:off x="838200" y="365125"/>
            <a:ext cx="10515600" cy="1982290"/>
          </a:xfrm>
        </p:spPr>
        <p:txBody>
          <a:bodyPr/>
          <a:lstStyle/>
          <a:p>
            <a:pPr algn="ctr"/>
            <a:r>
              <a:rPr lang="en-US" b="1" dirty="0">
                <a:latin typeface="Times New Roman" panose="02020603050405020304" pitchFamily="18" charset="0"/>
                <a:cs typeface="Times New Roman" panose="02020603050405020304" pitchFamily="18" charset="0"/>
              </a:rPr>
              <a:t>Management of planning process.</a:t>
            </a:r>
          </a:p>
        </p:txBody>
      </p:sp>
      <p:sp>
        <p:nvSpPr>
          <p:cNvPr id="3" name="Content Placeholder 2">
            <a:extLst>
              <a:ext uri="{FF2B5EF4-FFF2-40B4-BE49-F238E27FC236}">
                <a16:creationId xmlns:a16="http://schemas.microsoft.com/office/drawing/2014/main" id="{1E02DD5E-2AAD-4F40-A5BD-1065B026D566}"/>
              </a:ext>
            </a:extLst>
          </p:cNvPr>
          <p:cNvSpPr>
            <a:spLocks noGrp="1"/>
          </p:cNvSpPr>
          <p:nvPr>
            <p:ph idx="1"/>
          </p:nvPr>
        </p:nvSpPr>
        <p:spPr>
          <a:xfrm>
            <a:off x="838200" y="2743199"/>
            <a:ext cx="10515600" cy="3433763"/>
          </a:xfrm>
        </p:spPr>
        <p:txBody>
          <a:bodyPr>
            <a:normAutofit lnSpcReduction="10000"/>
          </a:bodyPr>
          <a:lstStyle/>
          <a:p>
            <a:pPr algn="ctr"/>
            <a:r>
              <a:rPr lang="en-US" sz="3200" dirty="0">
                <a:latin typeface="Times New Roman" panose="02020603050405020304" pitchFamily="18" charset="0"/>
                <a:cs typeface="Times New Roman" panose="02020603050405020304" pitchFamily="18" charset="0"/>
              </a:rPr>
              <a:t>To ensure community health, Villa Health to come up with a plan to handle stakeholders, the participation of people involved and resources.</a:t>
            </a:r>
          </a:p>
          <a:p>
            <a:pPr algn="ctr"/>
            <a:r>
              <a:rPr lang="en-US" sz="3200" dirty="0">
                <a:latin typeface="Times New Roman" panose="02020603050405020304" pitchFamily="18" charset="0"/>
                <a:cs typeface="Times New Roman" panose="02020603050405020304" pitchFamily="18" charset="0"/>
              </a:rPr>
              <a:t>Planning also determines the appropriate methods for gathering of data about the patients and community, analysis and maintenance of information.</a:t>
            </a:r>
          </a:p>
        </p:txBody>
      </p:sp>
    </p:spTree>
    <p:extLst>
      <p:ext uri="{BB962C8B-B14F-4D97-AF65-F5344CB8AC3E}">
        <p14:creationId xmlns:p14="http://schemas.microsoft.com/office/powerpoint/2010/main" val="2477189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36EB4-FB80-4EF8-A379-4E3E5E8348FD}"/>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Conducting a situation assessment.</a:t>
            </a:r>
          </a:p>
        </p:txBody>
      </p:sp>
      <p:sp>
        <p:nvSpPr>
          <p:cNvPr id="3" name="Content Placeholder 2">
            <a:extLst>
              <a:ext uri="{FF2B5EF4-FFF2-40B4-BE49-F238E27FC236}">
                <a16:creationId xmlns:a16="http://schemas.microsoft.com/office/drawing/2014/main" id="{1328E98B-176D-4012-B558-619DABCB9243}"/>
              </a:ext>
            </a:extLst>
          </p:cNvPr>
          <p:cNvSpPr>
            <a:spLocks noGrp="1"/>
          </p:cNvSpPr>
          <p:nvPr>
            <p:ph idx="1"/>
          </p:nvPr>
        </p:nvSpPr>
        <p:spPr>
          <a:xfrm>
            <a:off x="838200" y="1825625"/>
            <a:ext cx="10515600" cy="3851844"/>
          </a:xfrm>
        </p:spPr>
        <p:txBody>
          <a:bodyPr/>
          <a:lstStyle/>
          <a:p>
            <a:pPr algn="ctr"/>
            <a:r>
              <a:rPr lang="en-US" dirty="0">
                <a:latin typeface="Times New Roman" panose="02020603050405020304" pitchFamily="18" charset="0"/>
                <a:cs typeface="Times New Roman" panose="02020603050405020304" pitchFamily="18" charset="0"/>
              </a:rPr>
              <a:t>The main aim of this process is to learn more about the general demographic, their interests, challenges and how the plan would affect them. </a:t>
            </a:r>
          </a:p>
          <a:p>
            <a:pPr algn="ctr"/>
            <a:r>
              <a:rPr lang="en-US" b="1" dirty="0">
                <a:latin typeface="Times New Roman" panose="02020603050405020304" pitchFamily="18" charset="0"/>
                <a:cs typeface="Times New Roman" panose="02020603050405020304" pitchFamily="18" charset="0"/>
              </a:rPr>
              <a:t>To conduct an effective study session of the population:</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Identify the current situation, what causes the situation and what would make it better.</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Use different types of data to gather diverse information.</a:t>
            </a:r>
          </a:p>
          <a:p>
            <a:pPr algn="ct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Employing effective data collection methods.</a:t>
            </a:r>
          </a:p>
        </p:txBody>
      </p:sp>
    </p:spTree>
    <p:extLst>
      <p:ext uri="{BB962C8B-B14F-4D97-AF65-F5344CB8AC3E}">
        <p14:creationId xmlns:p14="http://schemas.microsoft.com/office/powerpoint/2010/main" val="3876934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CAE98-37F1-4832-992B-AA6FCF409DD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Identification of goals and outcomes.</a:t>
            </a:r>
          </a:p>
        </p:txBody>
      </p:sp>
      <p:sp>
        <p:nvSpPr>
          <p:cNvPr id="3" name="Content Placeholder 2">
            <a:extLst>
              <a:ext uri="{FF2B5EF4-FFF2-40B4-BE49-F238E27FC236}">
                <a16:creationId xmlns:a16="http://schemas.microsoft.com/office/drawing/2014/main" id="{C222F92C-0693-4565-A77F-6DC03FF8E53E}"/>
              </a:ext>
            </a:extLst>
          </p:cNvPr>
          <p:cNvSpPr>
            <a:spLocks noGrp="1"/>
          </p:cNvSpPr>
          <p:nvPr>
            <p:ph idx="1"/>
          </p:nvPr>
        </p:nvSpPr>
        <p:spPr>
          <a:xfrm>
            <a:off x="838200" y="1460310"/>
            <a:ext cx="10515600" cy="4735773"/>
          </a:xfrm>
        </p:spPr>
        <p:txBody>
          <a:bodyPr>
            <a:normAutofit/>
          </a:bodyPr>
          <a:lstStyle/>
          <a:p>
            <a:r>
              <a:rPr lang="en-US" dirty="0">
                <a:latin typeface="Times New Roman" panose="02020603050405020304" pitchFamily="18" charset="0"/>
                <a:cs typeface="Times New Roman" panose="02020603050405020304" pitchFamily="18" charset="0"/>
              </a:rPr>
              <a:t>Villa health community should ensure that program goals, interests and expected results are determined. That is: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goal should present the objectives and the purposes that the promotional plan. </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promotional plan should focus on the interests of the general population and how the outcomes will affect them.</a:t>
            </a:r>
          </a:p>
          <a:p>
            <a:r>
              <a:rPr lang="en-US" b="1" dirty="0">
                <a:latin typeface="Times New Roman" panose="02020603050405020304" pitchFamily="18" charset="0"/>
                <a:cs typeface="Times New Roman" panose="02020603050405020304" pitchFamily="18" charset="0"/>
              </a:rPr>
              <a:t>Effective study sessions can have the following outcomes: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Increases competence amongst workers.</a:t>
            </a:r>
          </a:p>
          <a:p>
            <a:pPr algn="ct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Reduces procrastination of implementation of the plan.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643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1A31C-79B9-485D-92E6-08B81937CAFD}"/>
              </a:ext>
            </a:extLst>
          </p:cNvPr>
          <p:cNvSpPr>
            <a:spLocks noGrp="1"/>
          </p:cNvSpPr>
          <p:nvPr>
            <p:ph type="title"/>
          </p:nvPr>
        </p:nvSpPr>
        <p:spPr/>
        <p:txBody>
          <a:bodyPr>
            <a:normAutofit fontScale="90000"/>
          </a:bodyPr>
          <a:lstStyle/>
          <a:p>
            <a:pPr algn="ctr"/>
            <a:r>
              <a:rPr lang="en-US" sz="3600" b="1" dirty="0">
                <a:latin typeface="Times New Roman" panose="02020603050405020304" pitchFamily="18" charset="0"/>
                <a:cs typeface="Times New Roman" panose="02020603050405020304" pitchFamily="18" charset="0"/>
              </a:rPr>
              <a:t>Identification of strategies, activities and resources.</a:t>
            </a:r>
          </a:p>
        </p:txBody>
      </p:sp>
      <p:sp>
        <p:nvSpPr>
          <p:cNvPr id="3" name="Content Placeholder 2">
            <a:extLst>
              <a:ext uri="{FF2B5EF4-FFF2-40B4-BE49-F238E27FC236}">
                <a16:creationId xmlns:a16="http://schemas.microsoft.com/office/drawing/2014/main" id="{81552E3D-8DC9-498B-90D8-CAABAF078060}"/>
              </a:ext>
            </a:extLst>
          </p:cNvPr>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Villa health community used the </a:t>
            </a:r>
            <a:r>
              <a:rPr lang="en-US" b="1" dirty="0">
                <a:latin typeface="Times New Roman" panose="02020603050405020304" pitchFamily="18" charset="0"/>
                <a:cs typeface="Times New Roman" panose="02020603050405020304" pitchFamily="18" charset="0"/>
              </a:rPr>
              <a:t>brainstorm strategies.</a:t>
            </a:r>
          </a:p>
          <a:p>
            <a:pPr lvl="1"/>
            <a:r>
              <a:rPr lang="en-US" sz="2800" dirty="0">
                <a:latin typeface="Times New Roman" panose="02020603050405020304" pitchFamily="18" charset="0"/>
                <a:cs typeface="Times New Roman" panose="02020603050405020304" pitchFamily="18" charset="0"/>
              </a:rPr>
              <a:t>It involves provision of health education, change within the organization and development of policies that will help the health facility achieve the objectives set by Villa health.</a:t>
            </a:r>
          </a:p>
          <a:p>
            <a:pPr lvl="1"/>
            <a:r>
              <a:rPr lang="en-US" sz="2800" b="1" dirty="0">
                <a:latin typeface="Times New Roman" panose="02020603050405020304" pitchFamily="18" charset="0"/>
                <a:cs typeface="Times New Roman" panose="02020603050405020304" pitchFamily="18" charset="0"/>
              </a:rPr>
              <a:t>These goals involve:</a:t>
            </a:r>
          </a:p>
          <a:p>
            <a:pPr lvl="4"/>
            <a:r>
              <a:rPr lang="en-US" sz="2800" dirty="0">
                <a:latin typeface="Times New Roman" panose="02020603050405020304" pitchFamily="18" charset="0"/>
                <a:cs typeface="Times New Roman" panose="02020603050405020304" pitchFamily="18" charset="0"/>
              </a:rPr>
              <a:t>To enable faster and stress-free recovery of patients.</a:t>
            </a:r>
          </a:p>
          <a:p>
            <a:pPr lvl="4"/>
            <a:r>
              <a:rPr lang="en-US" sz="2800" dirty="0">
                <a:latin typeface="Times New Roman" panose="02020603050405020304" pitchFamily="18" charset="0"/>
                <a:cs typeface="Times New Roman" panose="02020603050405020304" pitchFamily="18" charset="0"/>
              </a:rPr>
              <a:t>To ensure the community have improved their health according the Healthy people 2020.</a:t>
            </a:r>
          </a:p>
          <a:p>
            <a:pPr lvl="2"/>
            <a:endParaRPr lang="en-US" dirty="0"/>
          </a:p>
        </p:txBody>
      </p:sp>
    </p:spTree>
    <p:extLst>
      <p:ext uri="{BB962C8B-B14F-4D97-AF65-F5344CB8AC3E}">
        <p14:creationId xmlns:p14="http://schemas.microsoft.com/office/powerpoint/2010/main" val="1336046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57C7A-DF81-400E-81A4-15A20700217E}"/>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Develop appropriate indicators.</a:t>
            </a:r>
          </a:p>
        </p:txBody>
      </p:sp>
      <p:sp>
        <p:nvSpPr>
          <p:cNvPr id="3" name="Content Placeholder 2">
            <a:extLst>
              <a:ext uri="{FF2B5EF4-FFF2-40B4-BE49-F238E27FC236}">
                <a16:creationId xmlns:a16="http://schemas.microsoft.com/office/drawing/2014/main" id="{A7C69D85-FC2F-4CA3-8A7B-02286540F2F6}"/>
              </a:ext>
            </a:extLst>
          </p:cNvPr>
          <p:cNvSpPr>
            <a:spLocks noGrp="1"/>
          </p:cNvSpPr>
          <p:nvPr>
            <p:ph idx="1"/>
          </p:nvPr>
        </p:nvSpPr>
        <p:spPr>
          <a:xfrm>
            <a:off x="1815151" y="1825625"/>
            <a:ext cx="8447965" cy="4465993"/>
          </a:xfrm>
        </p:spPr>
        <p:txBody>
          <a:bodyPr>
            <a:normAutofit/>
          </a:bodyPr>
          <a:lstStyle/>
          <a:p>
            <a:pPr algn="ctr"/>
            <a:r>
              <a:rPr lang="en-US" dirty="0">
                <a:latin typeface="Times New Roman" panose="02020603050405020304" pitchFamily="18" charset="0"/>
                <a:cs typeface="Times New Roman" panose="02020603050405020304" pitchFamily="18" charset="0"/>
              </a:rPr>
              <a:t>The purpose of developing indicators that can be used to track the objectives, outcomes and success of the promotional plan.</a:t>
            </a:r>
          </a:p>
          <a:p>
            <a:pPr algn="ctr"/>
            <a:r>
              <a:rPr lang="en-US" dirty="0">
                <a:latin typeface="Times New Roman" panose="02020603050405020304" pitchFamily="18" charset="0"/>
                <a:cs typeface="Times New Roman" panose="02020603050405020304" pitchFamily="18" charset="0"/>
              </a:rPr>
              <a:t>For villa Health, it involved considering the intended outcome and then determining whether the required outcome can be split into separate components.</a:t>
            </a:r>
          </a:p>
          <a:p>
            <a:r>
              <a:rPr lang="en-US" dirty="0">
                <a:latin typeface="Times New Roman" panose="02020603050405020304" pitchFamily="18" charset="0"/>
                <a:cs typeface="Times New Roman" panose="02020603050405020304" pitchFamily="18" charset="0"/>
              </a:rPr>
              <a:t>The defined indicators involve:</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Patient satisfaction.</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Return on investment for stakeholders.</a:t>
            </a:r>
          </a:p>
          <a:p>
            <a:pPr lvl="2">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Social engagement with the community.</a:t>
            </a:r>
          </a:p>
          <a:p>
            <a:pPr lvl="2">
              <a:buFont typeface="Wingdings" panose="05000000000000000000" pitchFamily="2" charset="2"/>
              <a:buChar char="Ø"/>
            </a:pPr>
            <a:endParaRPr lang="en-US" dirty="0"/>
          </a:p>
        </p:txBody>
      </p:sp>
    </p:spTree>
    <p:extLst>
      <p:ext uri="{BB962C8B-B14F-4D97-AF65-F5344CB8AC3E}">
        <p14:creationId xmlns:p14="http://schemas.microsoft.com/office/powerpoint/2010/main" val="4131362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3E5B5-7DFD-4239-A7D0-5900842EBCF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Reviewing the program plan.</a:t>
            </a:r>
          </a:p>
        </p:txBody>
      </p:sp>
      <p:sp>
        <p:nvSpPr>
          <p:cNvPr id="3" name="Content Placeholder 2">
            <a:extLst>
              <a:ext uri="{FF2B5EF4-FFF2-40B4-BE49-F238E27FC236}">
                <a16:creationId xmlns:a16="http://schemas.microsoft.com/office/drawing/2014/main" id="{A9299A9D-6BBD-4470-ACD5-73F700F86F9B}"/>
              </a:ext>
            </a:extLst>
          </p:cNvPr>
          <p:cNvSpPr>
            <a:spLocks noGrp="1"/>
          </p:cNvSpPr>
          <p:nvPr>
            <p:ph idx="1"/>
          </p:nvPr>
        </p:nvSpPr>
        <p:spPr>
          <a:xfrm>
            <a:off x="1637731" y="2197289"/>
            <a:ext cx="8857398" cy="3979673"/>
          </a:xfrm>
        </p:spPr>
        <p:txBody>
          <a:bodyPr/>
          <a:lstStyle/>
          <a:p>
            <a:pPr algn="ctr"/>
            <a:r>
              <a:rPr lang="en-US" dirty="0">
                <a:latin typeface="Times New Roman" panose="02020603050405020304" pitchFamily="18" charset="0"/>
                <a:cs typeface="Times New Roman" panose="02020603050405020304" pitchFamily="18" charset="0"/>
              </a:rPr>
              <a:t>After the plan is completed, reviewing the different components about the plan, identify gaps and ensure that there are enough resources for implementation of the plan to ensure objectives are achieved.</a:t>
            </a:r>
          </a:p>
          <a:p>
            <a:pPr algn="ctr"/>
            <a:r>
              <a:rPr lang="en-US" dirty="0">
                <a:latin typeface="Times New Roman" panose="02020603050405020304" pitchFamily="18" charset="0"/>
                <a:cs typeface="Times New Roman" panose="02020603050405020304" pitchFamily="18" charset="0"/>
              </a:rPr>
              <a:t>The Villa health used the logical model which involves depicting the relationship between different components of the program. That is, resources, activities, population and the activities.</a:t>
            </a:r>
          </a:p>
        </p:txBody>
      </p:sp>
    </p:spTree>
    <p:extLst>
      <p:ext uri="{BB962C8B-B14F-4D97-AF65-F5344CB8AC3E}">
        <p14:creationId xmlns:p14="http://schemas.microsoft.com/office/powerpoint/2010/main" val="527618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8D6C2-CC15-437A-81B3-D5E806618A6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A08E4679-337F-4440-A06C-B00ED666B869}"/>
              </a:ext>
            </a:extLst>
          </p:cNvPr>
          <p:cNvSpPr>
            <a:spLocks noGrp="1"/>
          </p:cNvSpPr>
          <p:nvPr>
            <p:ph idx="1"/>
          </p:nvPr>
        </p:nvSpPr>
        <p:spPr>
          <a:xfrm>
            <a:off x="1460310" y="1825625"/>
            <a:ext cx="9893490" cy="4351338"/>
          </a:xfrm>
        </p:spPr>
        <p:txBody>
          <a:bodyPr>
            <a:normAutofit fontScale="92500"/>
          </a:bodyPr>
          <a:lstStyle/>
          <a:p>
            <a:pPr algn="ctr"/>
            <a:r>
              <a:rPr lang="en-US" dirty="0"/>
              <a:t>Based from the outcomes of effective educational session, it is recommended that:</a:t>
            </a:r>
          </a:p>
          <a:p>
            <a:pPr lvl="1" algn="ctr">
              <a:buFont typeface="Wingdings" panose="05000000000000000000" pitchFamily="2" charset="2"/>
              <a:buChar char="Ø"/>
            </a:pPr>
            <a:r>
              <a:rPr lang="en-US" dirty="0"/>
              <a:t>Minimizing the sessions to reduce boredom among your listeners.</a:t>
            </a:r>
          </a:p>
          <a:p>
            <a:pPr lvl="1" algn="ctr">
              <a:buFont typeface="Wingdings" panose="05000000000000000000" pitchFamily="2" charset="2"/>
              <a:buChar char="Ø"/>
            </a:pPr>
            <a:r>
              <a:rPr lang="en-US" sz="2800" dirty="0"/>
              <a:t>Demonstrate concepts that are relevant to the community.</a:t>
            </a:r>
          </a:p>
          <a:p>
            <a:pPr lvl="1" algn="ctr">
              <a:buFont typeface="Wingdings" panose="05000000000000000000" pitchFamily="2" charset="2"/>
              <a:buChar char="Ø"/>
            </a:pPr>
            <a:r>
              <a:rPr lang="en-US" sz="2800" dirty="0"/>
              <a:t>Using visual aids to ensure retention of your listeners.</a:t>
            </a:r>
          </a:p>
          <a:p>
            <a:pPr lvl="1" algn="ctr">
              <a:buFont typeface="Wingdings" panose="05000000000000000000" pitchFamily="2" charset="2"/>
              <a:buChar char="Ø"/>
            </a:pPr>
            <a:endParaRPr lang="en-US" sz="2800" dirty="0"/>
          </a:p>
          <a:p>
            <a:pPr marL="457200" lvl="1" indent="0" algn="ctr">
              <a:buNone/>
            </a:pPr>
            <a:endParaRPr lang="en-US" sz="2800" dirty="0"/>
          </a:p>
          <a:p>
            <a:pPr lvl="1" algn="ctr"/>
            <a:r>
              <a:rPr lang="en-US" sz="2800" dirty="0"/>
              <a:t>Teaching the community about the health promotional plan will ensure that health disparities are reduced.</a:t>
            </a:r>
          </a:p>
        </p:txBody>
      </p:sp>
    </p:spTree>
    <p:extLst>
      <p:ext uri="{BB962C8B-B14F-4D97-AF65-F5344CB8AC3E}">
        <p14:creationId xmlns:p14="http://schemas.microsoft.com/office/powerpoint/2010/main" val="4272806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41BC2-B7CD-4C3A-9AB9-F8D6FD18C5B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51DA6028-9BE8-4C27-8C4C-EEDB7B641C5B}"/>
              </a:ext>
            </a:extLst>
          </p:cNvPr>
          <p:cNvSpPr>
            <a:spLocks noGrp="1"/>
          </p:cNvSpPr>
          <p:nvPr>
            <p:ph idx="1"/>
          </p:nvPr>
        </p:nvSpPr>
        <p:spPr/>
        <p:txBody>
          <a:bodyPr>
            <a:normAutofit/>
          </a:bodyPr>
          <a:lstStyle/>
          <a:p>
            <a:pPr marL="0" indent="-457200" algn="just"/>
            <a:r>
              <a:rPr lang="en-US" b="0" i="0" dirty="0">
                <a:effectLst/>
                <a:latin typeface="Times New Roman" panose="02020603050405020304" pitchFamily="18" charset="0"/>
                <a:cs typeface="Times New Roman" panose="02020603050405020304" pitchFamily="18" charset="0"/>
              </a:rPr>
              <a:t>Backman, Desiree R., et al. "Peer Reviewed: Health Promotion Interventions for Low-Income Californians Through Medi-Cal Managed Care Plans, 2012." </a:t>
            </a:r>
            <a:r>
              <a:rPr lang="en-US" b="0" i="1" dirty="0">
                <a:effectLst/>
                <a:latin typeface="Times New Roman" panose="02020603050405020304" pitchFamily="18" charset="0"/>
                <a:cs typeface="Times New Roman" panose="02020603050405020304" pitchFamily="18" charset="0"/>
              </a:rPr>
              <a:t>Preventing chronic disease</a:t>
            </a:r>
            <a:r>
              <a:rPr lang="en-US" b="0" i="0" dirty="0">
                <a:effectLst/>
                <a:latin typeface="Times New Roman" panose="02020603050405020304" pitchFamily="18" charset="0"/>
                <a:cs typeface="Times New Roman" panose="02020603050405020304" pitchFamily="18" charset="0"/>
              </a:rPr>
              <a:t> 12 (2015).</a:t>
            </a:r>
          </a:p>
          <a:p>
            <a:pPr marL="0" indent="-457200" algn="just"/>
            <a:r>
              <a:rPr lang="en-US" b="0" i="0" dirty="0" err="1">
                <a:effectLst/>
                <a:latin typeface="Times New Roman" panose="02020603050405020304" pitchFamily="18" charset="0"/>
                <a:cs typeface="Times New Roman" panose="02020603050405020304" pitchFamily="18" charset="0"/>
              </a:rPr>
              <a:t>Tossavainen</a:t>
            </a:r>
            <a:r>
              <a:rPr lang="en-US" b="0" i="0" dirty="0">
                <a:effectLst/>
                <a:latin typeface="Times New Roman" panose="02020603050405020304" pitchFamily="18" charset="0"/>
                <a:cs typeface="Times New Roman" panose="02020603050405020304" pitchFamily="18" charset="0"/>
              </a:rPr>
              <a:t>, K., Turunen, H., </a:t>
            </a:r>
            <a:r>
              <a:rPr lang="en-US" b="0" i="0" dirty="0" err="1">
                <a:effectLst/>
                <a:latin typeface="Times New Roman" panose="02020603050405020304" pitchFamily="18" charset="0"/>
                <a:cs typeface="Times New Roman" panose="02020603050405020304" pitchFamily="18" charset="0"/>
              </a:rPr>
              <a:t>Jakonen</a:t>
            </a:r>
            <a:r>
              <a:rPr lang="en-US" b="0" i="0" dirty="0">
                <a:effectLst/>
                <a:latin typeface="Times New Roman" panose="02020603050405020304" pitchFamily="18" charset="0"/>
                <a:cs typeface="Times New Roman" panose="02020603050405020304" pitchFamily="18" charset="0"/>
              </a:rPr>
              <a:t>, S., &amp; </a:t>
            </a:r>
            <a:r>
              <a:rPr lang="en-US" b="0" i="0" dirty="0" err="1">
                <a:effectLst/>
                <a:latin typeface="Times New Roman" panose="02020603050405020304" pitchFamily="18" charset="0"/>
                <a:cs typeface="Times New Roman" panose="02020603050405020304" pitchFamily="18" charset="0"/>
              </a:rPr>
              <a:t>Vertio</a:t>
            </a:r>
            <a:r>
              <a:rPr lang="en-US" b="0" i="0" dirty="0">
                <a:effectLst/>
                <a:latin typeface="Times New Roman" panose="02020603050405020304" pitchFamily="18" charset="0"/>
                <a:cs typeface="Times New Roman" panose="02020603050405020304" pitchFamily="18" charset="0"/>
              </a:rPr>
              <a:t>, H. (2015). Health promotional education: differences between school nurses' health counselling and teachers' health instruction in the </a:t>
            </a:r>
            <a:r>
              <a:rPr lang="en-US" b="0" i="0" dirty="0" err="1">
                <a:effectLst/>
                <a:latin typeface="Times New Roman" panose="02020603050405020304" pitchFamily="18" charset="0"/>
                <a:cs typeface="Times New Roman" panose="02020603050405020304" pitchFamily="18" charset="0"/>
              </a:rPr>
              <a:t>finnish</a:t>
            </a:r>
            <a:r>
              <a:rPr lang="en-US" b="0" i="0" dirty="0">
                <a:effectLst/>
                <a:latin typeface="Times New Roman" panose="02020603050405020304" pitchFamily="18" charset="0"/>
                <a:cs typeface="Times New Roman" panose="02020603050405020304" pitchFamily="18" charset="0"/>
              </a:rPr>
              <a:t> ENHPS. </a:t>
            </a:r>
            <a:r>
              <a:rPr lang="en-US" b="0" i="1" dirty="0">
                <a:effectLst/>
                <a:latin typeface="Times New Roman" panose="02020603050405020304" pitchFamily="18" charset="0"/>
                <a:cs typeface="Times New Roman" panose="02020603050405020304" pitchFamily="18" charset="0"/>
              </a:rPr>
              <a:t>Children &amp; Society</a:t>
            </a:r>
            <a:r>
              <a:rPr lang="en-US" b="0" i="0" dirty="0">
                <a:effectLst/>
                <a:latin typeface="Times New Roman" panose="02020603050405020304" pitchFamily="18" charset="0"/>
                <a:cs typeface="Times New Roman" panose="02020603050405020304" pitchFamily="18" charset="0"/>
              </a:rPr>
              <a:t>, </a:t>
            </a:r>
            <a:r>
              <a:rPr lang="en-US" b="0" i="1" dirty="0">
                <a:effectLst/>
                <a:latin typeface="Times New Roman" panose="02020603050405020304" pitchFamily="18" charset="0"/>
                <a:cs typeface="Times New Roman" panose="02020603050405020304" pitchFamily="18" charset="0"/>
              </a:rPr>
              <a:t>18</a:t>
            </a:r>
            <a:r>
              <a:rPr lang="en-US" b="0" i="0" dirty="0">
                <a:effectLst/>
                <a:latin typeface="Times New Roman" panose="02020603050405020304" pitchFamily="18" charset="0"/>
                <a:cs typeface="Times New Roman" panose="02020603050405020304" pitchFamily="18" charset="0"/>
              </a:rPr>
              <a:t>(5), 371-382.</a:t>
            </a:r>
          </a:p>
          <a:p>
            <a:pPr marL="0" indent="-457200" algn="just"/>
            <a:r>
              <a:rPr lang="en-US" b="0" i="0" dirty="0">
                <a:effectLst/>
                <a:latin typeface="Times New Roman" panose="02020603050405020304" pitchFamily="18" charset="0"/>
                <a:cs typeface="Times New Roman" panose="02020603050405020304" pitchFamily="18" charset="0"/>
              </a:rPr>
              <a:t>Cotton, R. (2019). </a:t>
            </a:r>
            <a:r>
              <a:rPr lang="en-US" b="0" i="0" dirty="0" err="1">
                <a:effectLst/>
                <a:latin typeface="Times New Roman" panose="02020603050405020304" pitchFamily="18" charset="0"/>
                <a:cs typeface="Times New Roman" panose="02020603050405020304" pitchFamily="18" charset="0"/>
              </a:rPr>
              <a:t>Behaviour</a:t>
            </a:r>
            <a:r>
              <a:rPr lang="en-US" b="0" i="0" dirty="0">
                <a:effectLst/>
                <a:latin typeface="Times New Roman" panose="02020603050405020304" pitchFamily="18" charset="0"/>
                <a:cs typeface="Times New Roman" panose="02020603050405020304" pitchFamily="18" charset="0"/>
              </a:rPr>
              <a:t> management in the classroom during health promotion sessions. </a:t>
            </a:r>
            <a:r>
              <a:rPr lang="en-US" b="0" i="1" dirty="0">
                <a:effectLst/>
                <a:latin typeface="Times New Roman" panose="02020603050405020304" pitchFamily="18" charset="0"/>
                <a:cs typeface="Times New Roman" panose="02020603050405020304" pitchFamily="18" charset="0"/>
              </a:rPr>
              <a:t>British Journal of School Nursing</a:t>
            </a:r>
            <a:r>
              <a:rPr lang="en-US" b="0" i="0" dirty="0">
                <a:effectLst/>
                <a:latin typeface="Times New Roman" panose="02020603050405020304" pitchFamily="18" charset="0"/>
                <a:cs typeface="Times New Roman" panose="02020603050405020304" pitchFamily="18" charset="0"/>
              </a:rPr>
              <a:t>, </a:t>
            </a:r>
            <a:r>
              <a:rPr lang="en-US" b="0" i="1" dirty="0">
                <a:effectLst/>
                <a:latin typeface="Times New Roman" panose="02020603050405020304" pitchFamily="18" charset="0"/>
                <a:cs typeface="Times New Roman" panose="02020603050405020304" pitchFamily="18" charset="0"/>
              </a:rPr>
              <a:t>14</a:t>
            </a:r>
            <a:r>
              <a:rPr lang="en-US" b="0" i="0" dirty="0">
                <a:effectLst/>
                <a:latin typeface="Times New Roman" panose="02020603050405020304" pitchFamily="18" charset="0"/>
                <a:cs typeface="Times New Roman" panose="02020603050405020304" pitchFamily="18" charset="0"/>
              </a:rPr>
              <a:t>(1), 34-37.</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241907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273</TotalTime>
  <Words>916</Words>
  <Application>Microsoft Office PowerPoint</Application>
  <PresentationFormat>Widescreen</PresentationFormat>
  <Paragraphs>72</Paragraphs>
  <Slides>11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Rockwell</vt:lpstr>
      <vt:lpstr>Times New Roman</vt:lpstr>
      <vt:lpstr>Wingdings</vt:lpstr>
      <vt:lpstr>Gallery</vt:lpstr>
      <vt:lpstr>PowerPoint Presentation</vt:lpstr>
      <vt:lpstr>PowerPoint Presentation</vt:lpstr>
      <vt:lpstr>Introduction</vt:lpstr>
      <vt:lpstr>Management of planning process.</vt:lpstr>
      <vt:lpstr>Conducting a situation assessment.</vt:lpstr>
      <vt:lpstr>Identification of goals and outcomes.</vt:lpstr>
      <vt:lpstr>Identification of strategies, activities and resources.</vt:lpstr>
      <vt:lpstr>Develop appropriate indicators.</vt:lpstr>
      <vt:lpstr>Reviewing the program plan.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22</cp:revision>
  <dcterms:created xsi:type="dcterms:W3CDTF">2020-09-18T05:13:58Z</dcterms:created>
  <dcterms:modified xsi:type="dcterms:W3CDTF">2020-09-18T10:50:07Z</dcterms:modified>
</cp:coreProperties>
</file>